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1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7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4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5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1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2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4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4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8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8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BF35-69F6-4C64-AC07-5726B115817B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56ED3-3F95-46E1-B034-BD873DB77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1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" y="1219203"/>
            <a:ext cx="1119378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&amp;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- 4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832104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Dr. Raquim Nihad Zehawi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28478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28600"/>
            <a:ext cx="1082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: (rate of vertical curvature): is the horizontal distance in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(meters) required to affect a 1% change in the slope of a vertical curve...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21959" y="3287200"/>
            <a:ext cx="541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 is in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(meters) ,   A is in percent.</a:t>
            </a:r>
            <a:endParaRPr lang="ar-IQ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8059" y="1981200"/>
            <a:ext cx="9944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has several uses including simplifying the computation of the high/low points of vertical curves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381000" y="2451444"/>
            <a:ext cx="2534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is calculated as follows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1500" y="3048000"/>
                <a:ext cx="3543342" cy="972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𝐾</m:t>
                      </m:r>
                      <m:r>
                        <a:rPr lang="en-US" sz="28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n-US" sz="2800" i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  <m:r>
                        <a:rPr lang="en-US" sz="2800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 dirty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/>
                                  <a:ea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 dirty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3048000"/>
                <a:ext cx="3543342" cy="9722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88059" y="1143000"/>
            <a:ext cx="1082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: (rate of change in grade): is the change in the slope of a vertical curve in percent (%) in a horizontal distance unit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(meters)...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2096" y="4191000"/>
            <a:ext cx="116870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following equation is used to determine the horizontal distance to the high/low point in meters, given that the point does not occur at the PVC or PVT </a:t>
            </a:r>
            <a:endParaRPr lang="ar-IQ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05400"/>
            <a:ext cx="2057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923181" y="5181832"/>
                <a:ext cx="14959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181" y="5181832"/>
                <a:ext cx="1495922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6939" t="-11842" b="-35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>
            <a:off x="4419104" y="5339673"/>
            <a:ext cx="358607" cy="14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944705" y="5151052"/>
                <a:ext cx="15604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𝒉𝒍</m:t>
                        </m:r>
                      </m:sub>
                    </m:sSub>
                    <m:r>
                      <a:rPr lang="en-US" sz="28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L/2</a:t>
                </a:r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705" y="5151052"/>
                <a:ext cx="1560492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3953" r="-7031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533400" y="6057780"/>
            <a:ext cx="51061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the units. In equation , G1 was in m/m.</a:t>
            </a:r>
            <a:endParaRPr lang="ar-IQ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23492" y="5227997"/>
            <a:ext cx="5349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G1 is the absolute value of the initial grade in percent.</a:t>
            </a:r>
          </a:p>
        </p:txBody>
      </p:sp>
    </p:spTree>
    <p:extLst>
      <p:ext uri="{BB962C8B-B14F-4D97-AF65-F5344CB8AC3E}">
        <p14:creationId xmlns:p14="http://schemas.microsoft.com/office/powerpoint/2010/main" val="14019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10" y="0"/>
            <a:ext cx="9731991" cy="683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906001" y="762000"/>
                <a:ext cx="1874231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3200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3200" b="1" dirty="0">
                    <a:solidFill>
                      <a:prstClr val="black"/>
                    </a:solidFill>
                  </a:rPr>
                  <a:t>  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𝟐𝟎𝟎</m:t>
                        </m:r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𝑲</m:t>
                        </m:r>
                      </m:den>
                    </m:f>
                  </m:oMath>
                </a14:m>
                <a:endPara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1" y="762000"/>
                <a:ext cx="1874231" cy="877356"/>
              </a:xfrm>
              <a:prstGeom prst="rect">
                <a:avLst/>
              </a:prstGeom>
              <a:blipFill rotWithShape="0">
                <a:blip r:embed="rId3"/>
                <a:stretch>
                  <a:fillRect l="-8143" b="-9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945925" y="1972701"/>
                <a:ext cx="1600200" cy="8773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𝒓</m:t>
                        </m:r>
                        <m:sSup>
                          <m:sSupPr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endParaRPr lang="en-US" sz="32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5925" y="1972701"/>
                <a:ext cx="1600200" cy="877356"/>
              </a:xfrm>
              <a:prstGeom prst="rect">
                <a:avLst/>
              </a:prstGeom>
              <a:blipFill rotWithShape="0">
                <a:blip r:embed="rId4"/>
                <a:stretch>
                  <a:fillRect l="-9924" b="-9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0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1"/>
            <a:ext cx="157767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838201"/>
            <a:ext cx="1165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a tangent vertical curve equals 300 m. </a:t>
            </a:r>
          </a:p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initial and final grades are G1= 2.5% &amp; G2 = -1.5% 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1811459"/>
            <a:ext cx="9736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grades intersect at the station 36 + 50 and at an elevation of  210.5 m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290" y="2207680"/>
            <a:ext cx="7076880" cy="3670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81000" y="3275112"/>
            <a:ext cx="69543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station and the elevation of the PVC &amp; PVT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5715000"/>
            <a:ext cx="5509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station and the elevation of the </a:t>
            </a:r>
          </a:p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highest point on the curve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1001" y="4572000"/>
            <a:ext cx="50834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elevation of the point on the </a:t>
            </a:r>
          </a:p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curve 100 m from the PVC </a:t>
            </a:r>
          </a:p>
        </p:txBody>
      </p:sp>
    </p:spTree>
    <p:extLst>
      <p:ext uri="{BB962C8B-B14F-4D97-AF65-F5344CB8AC3E}">
        <p14:creationId xmlns:p14="http://schemas.microsoft.com/office/powerpoint/2010/main" val="3990561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3581400" cy="60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1 solution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92373" y="1346691"/>
            <a:ext cx="55989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1.1- To determine the stations of the PVC &amp; PVT </a:t>
            </a:r>
            <a:endParaRPr lang="en-US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04951" y="2205189"/>
                <a:ext cx="5222905" cy="48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PVC </a:t>
                </a:r>
                <a:r>
                  <a:rPr lang="en-US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sta.  = </a:t>
                </a:r>
                <a:r>
                  <a:rPr lang="en-US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PVI</a:t>
                </a:r>
                <a:r>
                  <a:rPr lang="en-US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sta. − L/2 = 36.50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300</m:t>
                        </m:r>
                      </m:num>
                      <m:den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35.00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951" y="2205189"/>
                <a:ext cx="5222905" cy="485774"/>
              </a:xfrm>
              <a:prstGeom prst="rect">
                <a:avLst/>
              </a:prstGeom>
              <a:blipFill rotWithShape="0">
                <a:blip r:embed="rId2"/>
                <a:stretch>
                  <a:fillRect l="-1050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504950" y="2971801"/>
                <a:ext cx="5389296" cy="4851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PVT </a:t>
                </a:r>
                <a:r>
                  <a:rPr lang="en-US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sta.  = </a:t>
                </a:r>
                <a:r>
                  <a:rPr lang="en-US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PVC</a:t>
                </a:r>
                <a:r>
                  <a:rPr lang="en-US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sta. + L    = 35.00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300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dirty="0"/>
                  <a:t>38.00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950" y="2971801"/>
                <a:ext cx="5389296" cy="485197"/>
              </a:xfrm>
              <a:prstGeom prst="rect">
                <a:avLst/>
              </a:prstGeom>
              <a:blipFill rotWithShape="0">
                <a:blip r:embed="rId3"/>
                <a:stretch>
                  <a:fillRect l="-1018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2371" y="3886200"/>
            <a:ext cx="58409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1.2- To determine the elevations of the PVC &amp; PVT </a:t>
            </a:r>
            <a:endParaRPr lang="en-US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55691" y="4718774"/>
                <a:ext cx="7924862" cy="527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𝑃𝑣𝑐</m:t>
                        </m:r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𝑃𝑉𝐼</m:t>
                        </m:r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−(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=</a:t>
                </a:r>
                <a:r>
                  <a:rPr lang="en-US" sz="2000" i="1" dirty="0"/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210.5</a:t>
                </a:r>
                <a:r>
                  <a:rPr lang="en-US" sz="2000" dirty="0">
                    <a:solidFill>
                      <a:srgbClr val="C00000"/>
                    </a:solidFill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−(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025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× </m:t>
                    </m:r>
                    <m:f>
                      <m:f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300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= 210.5 – 3.75 = 206.75 m 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691" y="4718774"/>
                <a:ext cx="7924862" cy="527773"/>
              </a:xfrm>
              <a:prstGeom prst="rect">
                <a:avLst/>
              </a:prstGeom>
              <a:blipFill rotWithShape="0"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855692" y="5577415"/>
                <a:ext cx="8023479" cy="527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𝑃𝑉𝑇</m:t>
                        </m:r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𝑃𝑉𝐼</m:t>
                        </m:r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−(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=</a:t>
                </a:r>
                <a:r>
                  <a:rPr lang="en-US" sz="2000" i="1" dirty="0"/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210.5</a:t>
                </a:r>
                <a:r>
                  <a:rPr lang="en-US" sz="2000" dirty="0">
                    <a:solidFill>
                      <a:srgbClr val="C00000"/>
                    </a:solidFill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−(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015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×  </m:t>
                    </m:r>
                    <m:f>
                      <m:f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300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= 210.5 – 2.25 = 208.25 m 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692" y="5577415"/>
                <a:ext cx="8023479" cy="527773"/>
              </a:xfrm>
              <a:prstGeom prst="rect">
                <a:avLst/>
              </a:prstGeom>
              <a:blipFill rotWithShape="0">
                <a:blip r:embed="rId5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07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70" y="304800"/>
            <a:ext cx="8014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To determine the elevations of the point at 100 m distance from PVC:</a:t>
            </a:r>
            <a:endParaRPr lang="en-US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38200" y="1143000"/>
                <a:ext cx="2555956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𝒂𝒙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𝒃𝒙</m:t>
                      </m:r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𝒄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43000"/>
                <a:ext cx="2555956" cy="470000"/>
              </a:xfrm>
              <a:prstGeom prst="rect">
                <a:avLst/>
              </a:prstGeom>
              <a:blipFill rotWithShape="0">
                <a:blip r:embed="rId2"/>
                <a:stretch>
                  <a:fillRect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38200" y="2057400"/>
                <a:ext cx="388523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𝑳</m:t>
                              </m:r>
                            </m:den>
                          </m:f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𝒄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57400"/>
                <a:ext cx="3885231" cy="7838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23414" y="3137600"/>
                <a:ext cx="5843844" cy="7352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sSup>
                        <m:sSup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𝟎𝟏𝟓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𝟎𝟐𝟓</m:t>
                              </m:r>
                            </m:num>
                            <m:den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𝟑𝟎𝟎</m:t>
                              </m:r>
                            </m:den>
                          </m:f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𝟐𝟎𝟔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𝟕𝟓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14" y="3137600"/>
                <a:ext cx="5843844" cy="73520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02943" y="4114800"/>
                <a:ext cx="5083699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sSup>
                        <m:sSup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=−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𝟎𝟎𝟎𝟎𝟔𝟕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𝟐𝟎𝟔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𝟕𝟓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3" y="4114800"/>
                <a:ext cx="5083699" cy="438582"/>
              </a:xfrm>
              <a:prstGeom prst="rect">
                <a:avLst/>
              </a:prstGeom>
              <a:blipFill rotWithShape="0">
                <a:blip r:embed="rId5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758751" y="5257800"/>
            <a:ext cx="6184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elevation on the curve for the point at 100 m from PVC: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38200" y="6019800"/>
                <a:ext cx="8061374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sSup>
                        <m:sSup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=−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𝟎𝟎𝟎𝟎𝟔𝟕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𝟏𝟎𝟎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𝟐𝟎𝟔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𝟐𝟎𝟖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𝟓𝟖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19800"/>
                <a:ext cx="8061374" cy="438582"/>
              </a:xfrm>
              <a:prstGeom prst="rect">
                <a:avLst/>
              </a:prstGeom>
              <a:blipFill rotWithShape="0">
                <a:blip r:embed="rId6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405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71" y="304800"/>
            <a:ext cx="85241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To determine the distance and elevation of the highest  point on the curve:</a:t>
            </a:r>
            <a:endParaRPr lang="en-US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08076" y="3277315"/>
                <a:ext cx="65697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B: The distance of highest or lowest point from PVC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𝒉𝒍</m:t>
                        </m:r>
                      </m:sub>
                    </m:sSub>
                    <m:r>
                      <a:rPr lang="en-US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K</m:t>
                    </m:r>
                    <m:r>
                      <a:rPr lang="en-US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. </m:t>
                    </m:r>
                    <m:sSub>
                      <m:sSub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76" y="3277315"/>
                <a:ext cx="6569747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835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14401" y="3810001"/>
                <a:ext cx="5288307" cy="725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𝐾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en-US" sz="2000" dirty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latin typeface="Cambria Math"/>
                                  <a:ea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 dirty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latin typeface="Cambria Math"/>
                                  <a:ea typeface="Cambria Math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 dirty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i="1" dirty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300</m:t>
                          </m:r>
                        </m:num>
                        <m:den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0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025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−(−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0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015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  <m:r>
                        <a:rPr lang="en-US" sz="2000" i="1" dirty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 dirty="0">
                          <a:latin typeface="Cambria Math"/>
                          <a:ea typeface="Cambria Math"/>
                        </a:rPr>
                        <m:t>7500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3810001"/>
                <a:ext cx="5288307" cy="7251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14401" y="4593707"/>
                <a:ext cx="5061065" cy="4001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𝒉𝒍</m:t>
                          </m:r>
                        </m:sub>
                      </m:sSub>
                      <m:r>
                        <a:rPr lang="en-US" sz="200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7500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025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187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875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𝑠𝑡𝑎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4593707"/>
                <a:ext cx="5061065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2601" y="5234591"/>
                <a:ext cx="5083699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sSup>
                        <m:sSupPr>
                          <m:ctrlP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=−</m:t>
                          </m:r>
                          <m: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𝟎𝟎𝟎𝟎𝟔𝟕</m:t>
                          </m:r>
                          <m: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𝟐𝟎𝟔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𝟕𝟓</m:t>
                      </m:r>
                    </m:oMath>
                  </m:oMathPara>
                </a14:m>
                <a:endParaRPr lang="en-US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1" y="5234591"/>
                <a:ext cx="5083699" cy="438582"/>
              </a:xfrm>
              <a:prstGeom prst="rect">
                <a:avLst/>
              </a:prstGeom>
              <a:blipFill rotWithShape="0">
                <a:blip r:embed="rId5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898977" y="5269216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90601" y="5682272"/>
                <a:ext cx="8827545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𝒉</m:t>
                          </m:r>
                        </m:sub>
                      </m:sSub>
                      <m:sSup>
                        <m:sSup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=−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𝟎𝟎𝟎𝟎𝟔𝟕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×(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𝟏𝟖𝟕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𝟏𝟖𝟕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𝟐𝟎𝟔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𝟐𝟎𝟗</m:t>
                      </m:r>
                      <m:r>
                        <a:rPr lang="en-US" sz="22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𝟎𝟖𝟐</m:t>
                      </m:r>
                    </m:oMath>
                  </m:oMathPara>
                </a14:m>
                <a:endParaRPr lang="en-US" sz="220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1" y="5682272"/>
                <a:ext cx="8827545" cy="438582"/>
              </a:xfrm>
              <a:prstGeom prst="rect">
                <a:avLst/>
              </a:prstGeom>
              <a:blipFill rotWithShape="0">
                <a:blip r:embed="rId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914400" y="990600"/>
            <a:ext cx="5479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A: The slope of the tangent at the highest point is zero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14400" y="1519452"/>
                <a:ext cx="2308452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𝒂𝒙</m:t>
                      </m:r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0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200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ar-IQ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519452"/>
                <a:ext cx="2308452" cy="6769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Arrow 12"/>
          <p:cNvSpPr/>
          <p:nvPr/>
        </p:nvSpPr>
        <p:spPr>
          <a:xfrm>
            <a:off x="3408103" y="1769414"/>
            <a:ext cx="784847" cy="199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70066" y="1670133"/>
                <a:ext cx="33538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×−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𝟎𝟎𝟎𝟎𝟔𝟕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066" y="1670133"/>
                <a:ext cx="335380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ight Arrow 14"/>
          <p:cNvSpPr/>
          <p:nvPr/>
        </p:nvSpPr>
        <p:spPr>
          <a:xfrm>
            <a:off x="8153401" y="1758164"/>
            <a:ext cx="784847" cy="199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90601" y="2286001"/>
                <a:ext cx="4549643" cy="61831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𝟎𝟐𝟓</m:t>
                          </m:r>
                        </m:num>
                        <m:den>
                          <m: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b="1" i="1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𝟎𝟎𝟎𝟏𝟑𝟒</m:t>
                          </m:r>
                        </m:den>
                      </m:f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𝟏𝟖𝟔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𝟓𝟔𝟕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=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𝟖𝟔𝟓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1" i="1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𝒔𝒕𝒂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1" y="2286001"/>
                <a:ext cx="4549643" cy="61831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990601" y="6324600"/>
                <a:ext cx="8827545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𝒉</m:t>
                          </m:r>
                        </m:sub>
                      </m:sSub>
                      <m:sSup>
                        <m:sSup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=−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𝟎𝟎𝟎𝟎𝟔𝟕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×(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𝟏𝟖𝟔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𝟎𝟐𝟓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𝟏𝟖𝟔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𝟐𝟎𝟔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𝟕𝟓</m:t>
                      </m:r>
                      <m:r>
                        <a:rPr lang="en-US" sz="22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𝟐𝟎𝟗</m:t>
                      </m:r>
                      <m:r>
                        <a:rPr lang="en-US" sz="22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𝟎𝟖𝟐</m:t>
                      </m:r>
                    </m:oMath>
                  </m:oMathPara>
                </a14:m>
                <a:endParaRPr lang="en-US" sz="220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1" y="6324600"/>
                <a:ext cx="8827545" cy="438582"/>
              </a:xfrm>
              <a:prstGeom prst="rect">
                <a:avLst/>
              </a:prstGeom>
              <a:blipFill rotWithShape="0">
                <a:blip r:embed="rId10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036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382" y="152401"/>
            <a:ext cx="933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 3.1:   HW.</a:t>
            </a:r>
          </a:p>
          <a:p>
            <a:r>
              <a:rPr lang="en-US" dirty="0"/>
              <a:t>A 600ft equal tangent sag vertical curve has the PVC at station 170 +00 and elevation 1000ft. The initial grade is -3.5 % and the final grade is 0.5 %.</a:t>
            </a:r>
          </a:p>
          <a:p>
            <a:r>
              <a:rPr lang="en-US" dirty="0"/>
              <a:t>Determine the elevation and stationing of the PVI, PVT, and the lowest point on the curve.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5985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322998"/>
            <a:ext cx="7315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DESIGN OF THE ALIGNMENT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371601"/>
            <a:ext cx="265931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 Alignment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53531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vertical alignment of a highway consists of straight sections known as grades, (or tangents) connected by vertical curves.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39624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 curves are used to provide a gradual change from one tangent grade to another so that vehicles may run smoothly as they traverse the highway.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5029200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curves are usually parabolic in shape</a:t>
            </a:r>
          </a:p>
        </p:txBody>
      </p:sp>
    </p:spTree>
    <p:extLst>
      <p:ext uri="{BB962C8B-B14F-4D97-AF65-F5344CB8AC3E}">
        <p14:creationId xmlns:p14="http://schemas.microsoft.com/office/powerpoint/2010/main" val="33583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0540" y="189187"/>
            <a:ext cx="6911252" cy="496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DESIGN OF THE ALIGNMENT</a:t>
            </a:r>
            <a:endParaRPr lang="ar-IQ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1"/>
            <a:ext cx="10591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alignment of a highway is composed of </a:t>
            </a:r>
            <a:r>
              <a:rPr lang="en-US" sz="24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vertical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and </a:t>
            </a:r>
            <a:r>
              <a:rPr lang="en-US" sz="24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horizontal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elements</a:t>
            </a:r>
            <a:endParaRPr lang="ar-IQ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828801"/>
            <a:ext cx="1158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vertical alignment includes straight (tangent) highway grades and the parabolic curves that connect these grades</a:t>
            </a:r>
            <a:endParaRPr lang="ar-IQ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2967335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horizontal alignment includes the straight (tangent) sections of the roadway and the circular curves that connect their change in direction</a:t>
            </a:r>
            <a:endParaRPr lang="ar-IQ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3890666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design of the alignment depends primarily on the design speed selected for the highway</a:t>
            </a:r>
            <a:endParaRPr lang="ar-IQ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5310" y="4953001"/>
            <a:ext cx="114194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It is important that both horizontal and vertical alignments be designed to complement each other, since this will result in a safer and more attractive highway</a:t>
            </a:r>
            <a:endParaRPr lang="ar-IQ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2631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4116" y="114301"/>
            <a:ext cx="3601243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3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Vertical Alignment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828669" y="6248400"/>
            <a:ext cx="28282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Sag Vertical Curves.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0769" y="4343400"/>
            <a:ext cx="10807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These curves are usually parabolic in shape. The expressions developed for minimum lengths of vertical curves are therefore based on the properties of a parabola</a:t>
            </a:r>
          </a:p>
        </p:txBody>
      </p:sp>
      <p:sp>
        <p:nvSpPr>
          <p:cNvPr id="6" name="Rectangle 5"/>
          <p:cNvSpPr/>
          <p:nvPr/>
        </p:nvSpPr>
        <p:spPr>
          <a:xfrm>
            <a:off x="622679" y="914400"/>
            <a:ext cx="108073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vertical alignment of a highway consists of straight sections known as grades, (or tangents) connected by vertical curves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678" y="1976229"/>
            <a:ext cx="108073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design of the vertical alignment involves the selection of suitable grades for the tangent sections and the appropriate length of vertical curves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678" y="3213556"/>
            <a:ext cx="10807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 curves are used to provide a gradual change from one tangent grade to another so that vehicles may run smoothly as they traverse the highway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2677" y="5715000"/>
            <a:ext cx="32573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types of Vertical Curves: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28669" y="5332694"/>
            <a:ext cx="26936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Crest Vertical Curves.</a:t>
            </a:r>
          </a:p>
        </p:txBody>
      </p:sp>
    </p:spTree>
    <p:extLst>
      <p:ext uri="{BB962C8B-B14F-4D97-AF65-F5344CB8AC3E}">
        <p14:creationId xmlns:p14="http://schemas.microsoft.com/office/powerpoint/2010/main" val="4936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9677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20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1656" y="5975557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Equal Tangent, if PVC to PVI is L/2.</a:t>
            </a:r>
            <a:endParaRPr lang="ar-IQ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63457" y="152400"/>
            <a:ext cx="4560287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Vertical Curve Properties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91656" y="990600"/>
            <a:ext cx="10585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The initial road grade is called G1 the final road grade is called G2 and is typically given in percent.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1656" y="1784866"/>
            <a:ext cx="4295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PVC is the point of the vertical curve.</a:t>
            </a:r>
          </a:p>
        </p:txBody>
      </p:sp>
      <p:sp>
        <p:nvSpPr>
          <p:cNvPr id="6" name="Rectangle 5"/>
          <p:cNvSpPr/>
          <p:nvPr/>
        </p:nvSpPr>
        <p:spPr>
          <a:xfrm>
            <a:off x="682557" y="2514600"/>
            <a:ext cx="10433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The point of intersection of the initial tangent grade and the final tangent grade is the point of vertical intersection (PVI).</a:t>
            </a:r>
          </a:p>
        </p:txBody>
      </p:sp>
      <p:sp>
        <p:nvSpPr>
          <p:cNvPr id="7" name="Rectangle 6"/>
          <p:cNvSpPr/>
          <p:nvPr/>
        </p:nvSpPr>
        <p:spPr>
          <a:xfrm>
            <a:off x="691656" y="3581400"/>
            <a:ext cx="10204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The absolute value of the difference between G1 and G2 is called A and is given in percent.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2557" y="4419600"/>
            <a:ext cx="10890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The point of intersection of the vertical curve with the final tangent grade is called the PVT .</a:t>
            </a:r>
          </a:p>
        </p:txBody>
      </p:sp>
      <p:sp>
        <p:nvSpPr>
          <p:cNvPr id="9" name="Rectangle 8"/>
          <p:cNvSpPr/>
          <p:nvPr/>
        </p:nvSpPr>
        <p:spPr>
          <a:xfrm>
            <a:off x="691656" y="5158966"/>
            <a:ext cx="10204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The length (L) of the vertical curve is the horizontal distance between PVC and PVT.</a:t>
            </a:r>
          </a:p>
        </p:txBody>
      </p:sp>
    </p:spTree>
    <p:extLst>
      <p:ext uri="{BB962C8B-B14F-4D97-AF65-F5344CB8AC3E}">
        <p14:creationId xmlns:p14="http://schemas.microsoft.com/office/powerpoint/2010/main" val="272939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0517" y="3331387"/>
                <a:ext cx="5981766" cy="541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>
                    <a:latin typeface="Cambria Math"/>
                  </a:rPr>
                  <a:t>at x = 0    =&gt; slope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𝒃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i="1" dirty="0">
                    <a:latin typeface="Cambria Math"/>
                  </a:rPr>
                  <a:t>   (the initial slope)</a:t>
                </a:r>
                <a:endParaRPr lang="ar-IQ" sz="2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17" y="3331387"/>
                <a:ext cx="5981766" cy="541623"/>
              </a:xfrm>
              <a:prstGeom prst="rect">
                <a:avLst/>
              </a:prstGeom>
              <a:blipFill rotWithShape="0">
                <a:blip r:embed="rId2"/>
                <a:stretch>
                  <a:fillRect l="-1121" r="-408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1194179"/>
            <a:ext cx="5802573" cy="282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70998" y="152400"/>
            <a:ext cx="4127155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Vertical Curve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601" y="824846"/>
                <a:ext cx="3491149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𝒚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𝒃𝒙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824846"/>
                <a:ext cx="3491149" cy="470000"/>
              </a:xfrm>
              <a:prstGeom prst="rect">
                <a:avLst/>
              </a:prstGeom>
              <a:blipFill rotWithShape="0">
                <a:blip r:embed="rId4"/>
                <a:stretch>
                  <a:fillRect b="-1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09600" y="1447800"/>
            <a:ext cx="548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assuming a constant rate of change of slope and equal tangent lengths.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2238345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x = 0, y = C = elevation on curve = PVC elevation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43741" y="2654378"/>
                <a:ext cx="370787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latin typeface="Cambria Math"/>
                        </a:rPr>
                        <m:t>𝒂𝒙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latin typeface="Cambria Math"/>
                        </a:rPr>
                        <m:t>𝒃</m:t>
                      </m:r>
                      <m:r>
                        <a:rPr lang="en-US" sz="2000" b="1" i="1">
                          <a:latin typeface="Cambria Math"/>
                        </a:rPr>
                        <m:t>  ∷  </m:t>
                      </m:r>
                      <m:r>
                        <a:rPr lang="en-US" sz="2000" b="1" i="1">
                          <a:latin typeface="Cambria Math"/>
                        </a:rPr>
                        <m:t>𝒔𝒍𝒐𝒑𝒆</m:t>
                      </m:r>
                      <m:r>
                        <a:rPr lang="en-US" sz="2000" b="1" i="1">
                          <a:latin typeface="Cambria Math"/>
                        </a:rPr>
                        <m:t>{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𝒓𝒊𝒔𝒆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𝒓𝒖𝒏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1" y="2654378"/>
                <a:ext cx="3707875" cy="6769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621224" y="3878696"/>
            <a:ext cx="533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mbria Math"/>
              </a:rPr>
              <a:t>d2y/dx2  = </a:t>
            </a:r>
            <a:r>
              <a:rPr lang="en-US" b="1" dirty="0">
                <a:latin typeface="Cambria Math"/>
              </a:rPr>
              <a:t>2a     = rate of change of slope  termed (</a:t>
            </a:r>
            <a:r>
              <a:rPr lang="en-US" b="1" i="1" dirty="0">
                <a:latin typeface="Cambria Math"/>
              </a:rPr>
              <a:t>r</a:t>
            </a:r>
            <a:r>
              <a:rPr lang="en-US" b="1" dirty="0">
                <a:latin typeface="Cambria Math"/>
              </a:rPr>
              <a:t>)</a:t>
            </a:r>
            <a:endParaRPr lang="ar-IQ" b="1" dirty="0"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43739" y="5203417"/>
                <a:ext cx="4681639" cy="552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</a:rPr>
                      <m:t>𝟐𝐚</m:t>
                    </m:r>
                    <m:r>
                      <a:rPr lang="da-DK" sz="2000" b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>
                                <a:latin typeface="Cambria Math"/>
                              </a:rPr>
                              <m:t>𝑳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="1" dirty="0">
                    <a:latin typeface="Cambria Math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</a:rPr>
                      <m:t>                 </m:t>
                    </m:r>
                    <m:r>
                      <a:rPr lang="en-US" sz="2000" b="1">
                        <a:latin typeface="Cambria Math"/>
                      </a:rPr>
                      <m:t>𝐚</m:t>
                    </m:r>
                    <m:r>
                      <a:rPr lang="da-DK" sz="2000" b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𝑳</m:t>
                            </m:r>
                          </m:den>
                        </m:f>
                      </m:e>
                    </m:d>
                  </m:oMath>
                </a14:m>
                <a:endParaRPr lang="ar-IQ" sz="2000" b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39" y="5203417"/>
                <a:ext cx="4681639" cy="55297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43740" y="4495844"/>
                <a:ext cx="11201400" cy="552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da-DK" sz="2000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  <a:ea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𝑳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da-DK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da-DK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𝒙</m:t>
                    </m:r>
                    <m:r>
                      <a:rPr lang="en-US" sz="2000" b="1" i="1">
                        <a:latin typeface="Cambria Math"/>
                      </a:rPr>
                      <m:t>+</m:t>
                    </m:r>
                    <m:r>
                      <a:rPr lang="en-US" sz="2000" b="1" i="1">
                        <a:latin typeface="Cambria Math"/>
                      </a:rPr>
                      <m:t>𝑬𝒍𝒆𝒗𝒂𝒕𝒊𝒐𝒏</m:t>
                    </m:r>
                    <m:r>
                      <a:rPr lang="en-US" sz="2000" b="1" i="1">
                        <a:latin typeface="Cambria Math"/>
                      </a:rPr>
                      <m:t> </m:t>
                    </m:r>
                    <m:r>
                      <a:rPr lang="en-US" sz="2000" b="1" i="1">
                        <a:latin typeface="Cambria Math"/>
                      </a:rPr>
                      <m:t>𝒂𝒕</m:t>
                    </m:r>
                    <m:r>
                      <a:rPr lang="en-US" sz="2000" b="1" i="1">
                        <a:latin typeface="Cambria Math"/>
                      </a:rPr>
                      <m:t> </m:t>
                    </m:r>
                    <m:r>
                      <a:rPr lang="en-US" sz="2000" b="1" i="1">
                        <a:latin typeface="Cambria Math"/>
                      </a:rPr>
                      <m:t>𝑷𝑽𝑪</m:t>
                    </m:r>
                    <m:r>
                      <a:rPr lang="en-US" sz="2000" b="1" i="1">
                        <a:latin typeface="Cambria Math"/>
                      </a:rPr>
                      <m:t>    </m:t>
                    </m:r>
                  </m:oMath>
                </a14:m>
                <a:r>
                  <a:rPr lang="en-US" b="1" dirty="0">
                    <a:latin typeface="Cambria Math"/>
                  </a:rPr>
                  <a:t>                Where: G2, G1(%),      L (sta.),        x (</a:t>
                </a:r>
                <a:r>
                  <a:rPr lang="en-US" b="1" dirty="0" err="1">
                    <a:latin typeface="Cambria Math"/>
                  </a:rPr>
                  <a:t>ft</a:t>
                </a:r>
                <a:r>
                  <a:rPr lang="en-US" b="1" dirty="0">
                    <a:latin typeface="Cambria Math"/>
                  </a:rPr>
                  <a:t>)</a:t>
                </a:r>
                <a:endParaRPr lang="ar-IQ" b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0" y="4495844"/>
                <a:ext cx="11201400" cy="552972"/>
              </a:xfrm>
              <a:prstGeom prst="rect">
                <a:avLst/>
              </a:prstGeom>
              <a:blipFill rotWithShape="0">
                <a:blip r:embed="rId7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Arrow 1"/>
          <p:cNvSpPr/>
          <p:nvPr/>
        </p:nvSpPr>
        <p:spPr>
          <a:xfrm>
            <a:off x="7139546" y="6334493"/>
            <a:ext cx="358607" cy="14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51618" y="5761996"/>
                <a:ext cx="47904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latin typeface="Cambria Math"/>
                  </a:rPr>
                  <a:t> </a:t>
                </a:r>
                <a:r>
                  <a:rPr lang="en-US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integration    </a:t>
                </a:r>
                <a:r>
                  <a:rPr lang="en-US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dy</a:t>
                </a:r>
                <a:r>
                  <a:rPr lang="en-US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/dx = r x 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c = </a:t>
                </a:r>
                <a:r>
                  <a:rPr lang="en-US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x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ar-IQ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18" y="5761996"/>
                <a:ext cx="4790414" cy="400110"/>
              </a:xfrm>
              <a:prstGeom prst="rect">
                <a:avLst/>
              </a:prstGeom>
              <a:blipFill rotWithShape="0">
                <a:blip r:embed="rId8"/>
                <a:stretch>
                  <a:fillRect l="-382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1" y="6207428"/>
                <a:ext cx="34947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latin typeface="Cambria Math"/>
                  </a:rPr>
                  <a:t> </a:t>
                </a:r>
                <a:r>
                  <a:rPr lang="en-US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PVT    x = L  &amp;   slope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endParaRPr lang="ar-IQ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6207428"/>
                <a:ext cx="3494739" cy="400110"/>
              </a:xfrm>
              <a:prstGeom prst="rect">
                <a:avLst/>
              </a:prstGeom>
              <a:blipFill rotWithShape="0">
                <a:blip r:embed="rId9"/>
                <a:stretch>
                  <a:fillRect l="-349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772" y="6318997"/>
            <a:ext cx="332328" cy="17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004052" y="6145872"/>
                <a:ext cx="17271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en-US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52" y="6145872"/>
                <a:ext cx="1727139" cy="523220"/>
              </a:xfrm>
              <a:prstGeom prst="rect">
                <a:avLst/>
              </a:prstGeom>
              <a:blipFill rotWithShape="0">
                <a:blip r:embed="rId11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2905256" y="5406913"/>
            <a:ext cx="358607" cy="14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596116" y="6038888"/>
                <a:ext cx="4454857" cy="752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/>
                  <a:t> </a:t>
                </a:r>
                <a:r>
                  <a:rPr lang="en-US" sz="2800" b="1" i="1" dirty="0"/>
                  <a:t>r</a:t>
                </a:r>
                <a:r>
                  <a:rPr lang="en-US" sz="2800" b="1" dirty="0"/>
                  <a:t>  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800" b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800" b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800" b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1">
                                <a:latin typeface="Cambria Math"/>
                              </a:rPr>
                              <m:t>𝑳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>
                                <a:latin typeface="Cambria Math"/>
                              </a:rPr>
                              <m:t>𝐊</m:t>
                            </m:r>
                          </m:den>
                        </m:f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116" y="6038888"/>
                <a:ext cx="4454857" cy="752770"/>
              </a:xfrm>
              <a:prstGeom prst="rect">
                <a:avLst/>
              </a:prstGeom>
              <a:blipFill rotWithShape="0">
                <a:blip r:embed="rId12"/>
                <a:stretch>
                  <a:fillRect l="-958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75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41072" y="6825"/>
            <a:ext cx="3892412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High / Low Point on Curve</a:t>
            </a:r>
            <a:endParaRPr lang="ar-IQ" sz="2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246" y="685801"/>
            <a:ext cx="5802573" cy="282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914400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not PVC or PVT, (G1 and G2 have different signs)</a:t>
            </a:r>
            <a:endParaRPr lang="ar-IQ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7200" y="1524001"/>
                <a:ext cx="2308452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latin typeface="Cambria Math"/>
                        </a:rPr>
                        <m:t>𝟐</m:t>
                      </m:r>
                      <m:r>
                        <a:rPr lang="en-US" sz="2000" b="1" i="1">
                          <a:latin typeface="Cambria Math"/>
                        </a:rPr>
                        <m:t>𝒂𝒙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latin typeface="Cambria Math"/>
                        </a:rPr>
                        <m:t>𝒃</m:t>
                      </m:r>
                      <m:r>
                        <a:rPr lang="en-US" sz="200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200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ar-IQ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1"/>
                <a:ext cx="2308452" cy="67691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57201" y="2421725"/>
            <a:ext cx="840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mbria Math"/>
              </a:rPr>
              <a:t>b = G1</a:t>
            </a:r>
            <a:endParaRPr lang="ar-IQ" b="1" i="1" dirty="0">
              <a:latin typeface="Cambria Math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1" y="2914218"/>
            <a:ext cx="2108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Cambria Math"/>
              </a:rPr>
              <a:t>a = (G2 - G1) / 2L</a:t>
            </a:r>
            <a:endParaRPr lang="ar-IQ" sz="2000" b="1" i="1" dirty="0"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1" y="3696613"/>
                <a:ext cx="72334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>
                    <a:latin typeface="Cambria Math"/>
                  </a:rPr>
                  <a:t>then:  the distance  of the highest or lowest point on curve is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𝒉𝒍</m:t>
                        </m:r>
                      </m:sub>
                    </m:sSub>
                  </m:oMath>
                </a14:m>
                <a:endParaRPr lang="ar-IQ" sz="2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3696613"/>
                <a:ext cx="7233455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842" b="-15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57200" y="4724400"/>
            <a:ext cx="6629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Elevation at the “turning” point Substitute “x”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1" y="5638800"/>
                <a:ext cx="5165645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da-DK" sz="2000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  <a:ea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𝑳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da-DK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da-DK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𝒙</m:t>
                    </m:r>
                    <m:r>
                      <a:rPr lang="en-US" sz="2000" b="1" i="1">
                        <a:latin typeface="Cambria Math"/>
                      </a:rPr>
                      <m:t>+</m:t>
                    </m:r>
                    <m:r>
                      <a:rPr lang="en-US" sz="2000" b="1" i="1">
                        <a:latin typeface="Cambria Math"/>
                      </a:rPr>
                      <m:t>𝑬𝒍𝒆𝒗𝒂𝒕𝒊𝒐𝒏</m:t>
                    </m:r>
                    <m:r>
                      <a:rPr lang="en-US" sz="2000" b="1" i="1">
                        <a:latin typeface="Cambria Math"/>
                      </a:rPr>
                      <m:t> </m:t>
                    </m:r>
                    <m:r>
                      <a:rPr lang="en-US" sz="2000" b="1" i="1">
                        <a:latin typeface="Cambria Math"/>
                      </a:rPr>
                      <m:t>𝒂𝒕</m:t>
                    </m:r>
                    <m:r>
                      <a:rPr lang="en-US" sz="2000" b="1" i="1">
                        <a:latin typeface="Cambria Math"/>
                      </a:rPr>
                      <m:t> </m:t>
                    </m:r>
                    <m:r>
                      <a:rPr lang="en-US" sz="2000" b="1" i="1">
                        <a:latin typeface="Cambria Math"/>
                      </a:rPr>
                      <m:t>𝑷𝑽𝑪</m:t>
                    </m:r>
                  </m:oMath>
                </a14:m>
                <a:endParaRPr lang="ar-IQ" sz="2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5638800"/>
                <a:ext cx="5165645" cy="55297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72424" y="4191001"/>
                <a:ext cx="24977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𝒉𝒍</m:t>
                        </m:r>
                      </m:sub>
                    </m:sSub>
                  </m:oMath>
                </a14:m>
                <a:r>
                  <a:rPr lang="en-US" sz="2400" b="1" i="1" dirty="0">
                    <a:latin typeface="Cambria Math"/>
                  </a:rPr>
                  <a:t> </a:t>
                </a:r>
                <a:r>
                  <a:rPr lang="en-US" b="1" i="1" dirty="0">
                    <a:latin typeface="Cambria Math"/>
                  </a:rPr>
                  <a:t>= - G1L / (G2 - G1)</a:t>
                </a:r>
                <a:endParaRPr lang="ar-IQ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24" y="4191001"/>
                <a:ext cx="2497735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707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166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34432" y="152400"/>
            <a:ext cx="418319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Concept of Offset </a:t>
            </a:r>
          </a:p>
        </p:txBody>
      </p:sp>
      <p:sp>
        <p:nvSpPr>
          <p:cNvPr id="2" name="Rectangle 1"/>
          <p:cNvSpPr/>
          <p:nvPr/>
        </p:nvSpPr>
        <p:spPr>
          <a:xfrm>
            <a:off x="684663" y="838200"/>
            <a:ext cx="10261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Offset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curve from initial grade line is very important parameter in vertical curve design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868" y="1447800"/>
            <a:ext cx="6438900" cy="352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24001" y="2431491"/>
                <a:ext cx="3597331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da-DK" sz="2000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  <a:ea typeface="Cambria Math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𝑳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da-DK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da-DK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𝑷𝑽𝑪</m:t>
                        </m:r>
                      </m:sub>
                    </m:sSub>
                  </m:oMath>
                </a14:m>
                <a:endParaRPr lang="ar-IQ" sz="2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431491"/>
                <a:ext cx="3597331" cy="5529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06886" y="2477146"/>
            <a:ext cx="885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70537" y="3200401"/>
                <a:ext cx="492141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𝒀</m:t>
                      </m:r>
                      <m:r>
                        <a:rPr lang="da-DK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𝑷𝑽𝑪</m:t>
                          </m:r>
                        </m:sub>
                      </m:sSub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𝑳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da-DK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da-DK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𝑷𝑽𝑪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537" y="3200401"/>
                <a:ext cx="4921412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38822" y="3326909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Offset</a:t>
            </a:r>
            <a:endParaRPr lang="en-US" sz="2400" i="1" dirty="0"/>
          </a:p>
        </p:txBody>
      </p:sp>
      <p:sp>
        <p:nvSpPr>
          <p:cNvPr id="16" name="Rectangle 15"/>
          <p:cNvSpPr/>
          <p:nvPr/>
        </p:nvSpPr>
        <p:spPr>
          <a:xfrm>
            <a:off x="444181" y="5715000"/>
            <a:ext cx="60671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general formula for crest  and sag curve</a:t>
            </a:r>
            <a:endParaRPr lang="en-US" sz="24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1252" y="1447800"/>
            <a:ext cx="6512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defined as the offset at any distance, x, from the PVC.</a:t>
            </a:r>
            <a:endParaRPr lang="ar-IQ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643154" y="4254815"/>
                <a:ext cx="4021422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/>
                        </a:rPr>
                        <m:t>𝒀</m:t>
                      </m:r>
                      <m:r>
                        <a:rPr lang="da-DK" sz="2000" b="1" i="1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/>
                                      <a:ea typeface="Cambria Math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b="1" i="1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𝑳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da-DK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da-DK" sz="20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𝑮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𝑮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𝑳</m:t>
                          </m:r>
                        </m:den>
                      </m:f>
                      <m:sSup>
                        <m:sSup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154" y="4254815"/>
                <a:ext cx="4021422" cy="78386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551942" y="5553896"/>
                <a:ext cx="2111284" cy="6853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</a:rPr>
                        <m:t>𝒀</m:t>
                      </m:r>
                      <m:r>
                        <a:rPr lang="da-DK" sz="2000" b="1" i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0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chemeClr val="accent4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chemeClr val="accent4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chemeClr val="accent4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000" b="1" i="1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chemeClr val="accent4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chemeClr val="accent4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𝑮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chemeClr val="accent4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𝑳</m:t>
                          </m:r>
                        </m:den>
                      </m:f>
                      <m:sSup>
                        <m:sSupPr>
                          <m:ctrlP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942" y="5553896"/>
                <a:ext cx="2111284" cy="68538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47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1070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Highway Planning &amp; Design Lecture - 4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1 solution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Planning &amp; Design Lecture - 4</dc:title>
  <dc:creator>raquim r</dc:creator>
  <cp:lastModifiedBy>raquim r</cp:lastModifiedBy>
  <cp:revision>3</cp:revision>
  <dcterms:created xsi:type="dcterms:W3CDTF">2018-11-18T19:47:33Z</dcterms:created>
  <dcterms:modified xsi:type="dcterms:W3CDTF">2018-11-18T20:16:46Z</dcterms:modified>
</cp:coreProperties>
</file>